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</p:sldMasterIdLst>
  <p:notesMasterIdLst>
    <p:notesMasterId r:id="rId9"/>
  </p:notesMasterIdLst>
  <p:handoutMasterIdLst>
    <p:handoutMasterId r:id="rId10"/>
  </p:handoutMasterIdLst>
  <p:sldIdLst>
    <p:sldId id="256" r:id="rId3"/>
    <p:sldId id="1120" r:id="rId4"/>
    <p:sldId id="275" r:id="rId5"/>
    <p:sldId id="274" r:id="rId6"/>
    <p:sldId id="268" r:id="rId7"/>
    <p:sldId id="270" r:id="rId8"/>
  </p:sldIdLst>
  <p:sldSz cx="12192000" cy="6858000"/>
  <p:notesSz cx="10018713" cy="688816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36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97B82305-6F29-4D45-9228-8917E629630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1"/>
            <a:ext cx="4341442" cy="345604"/>
          </a:xfrm>
          <a:prstGeom prst="rect">
            <a:avLst/>
          </a:prstGeom>
        </p:spPr>
        <p:txBody>
          <a:bodyPr vert="horz" lIns="96606" tIns="48303" rIns="96606" bIns="48303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F6C91F3A-6F94-477A-9050-C83D7FA2397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5674952" y="1"/>
            <a:ext cx="4341442" cy="345604"/>
          </a:xfrm>
          <a:prstGeom prst="rect">
            <a:avLst/>
          </a:prstGeom>
        </p:spPr>
        <p:txBody>
          <a:bodyPr vert="horz" lIns="96606" tIns="48303" rIns="96606" bIns="48303" rtlCol="0"/>
          <a:lstStyle>
            <a:lvl1pPr algn="r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F8CB9B04-3E9D-4A8E-ACE5-04F1BEC9F6D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6542560"/>
            <a:ext cx="4341442" cy="345603"/>
          </a:xfrm>
          <a:prstGeom prst="rect">
            <a:avLst/>
          </a:prstGeom>
        </p:spPr>
        <p:txBody>
          <a:bodyPr vert="horz" lIns="96606" tIns="48303" rIns="96606" bIns="48303" rtlCol="0" anchor="b"/>
          <a:lstStyle>
            <a:lvl1pPr algn="l">
              <a:defRPr sz="1300"/>
            </a:lvl1pPr>
          </a:lstStyle>
          <a:p>
            <a:r>
              <a:rPr kumimoji="1" lang="en-US" altLang="ja-JP"/>
              <a:t>2021</a:t>
            </a:r>
            <a:r>
              <a:rPr kumimoji="1" lang="ja-JP" altLang="en-US"/>
              <a:t>年</a:t>
            </a:r>
            <a:r>
              <a:rPr kumimoji="1" lang="en-US" altLang="ja-JP"/>
              <a:t>9</a:t>
            </a:r>
            <a:r>
              <a:rPr kumimoji="1" lang="ja-JP" altLang="en-US"/>
              <a:t>月</a:t>
            </a:r>
            <a:r>
              <a:rPr kumimoji="1" lang="en-US" altLang="ja-JP"/>
              <a:t>4</a:t>
            </a:r>
            <a:r>
              <a:rPr kumimoji="1" lang="ja-JP" altLang="en-US"/>
              <a:t>日・</a:t>
            </a:r>
            <a:r>
              <a:rPr kumimoji="1" lang="en-US" altLang="ja-JP"/>
              <a:t>5</a:t>
            </a:r>
            <a:r>
              <a:rPr kumimoji="1" lang="ja-JP" altLang="en-US"/>
              <a:t>日</a:t>
            </a:r>
            <a:r>
              <a:rPr kumimoji="1" lang="en-US" altLang="ja-JP"/>
              <a:t>MR</a:t>
            </a:r>
            <a:r>
              <a:rPr kumimoji="1" lang="ja-JP" altLang="en-US"/>
              <a:t>協会合宿（組織支援）</a:t>
            </a:r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97265BF1-86CE-4B0B-BCD3-E2B35546861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5674952" y="6542560"/>
            <a:ext cx="4341442" cy="345603"/>
          </a:xfrm>
          <a:prstGeom prst="rect">
            <a:avLst/>
          </a:prstGeom>
        </p:spPr>
        <p:txBody>
          <a:bodyPr vert="horz" lIns="96606" tIns="48303" rIns="96606" bIns="48303" rtlCol="0" anchor="b"/>
          <a:lstStyle>
            <a:lvl1pPr algn="r">
              <a:defRPr sz="1300"/>
            </a:lvl1pPr>
          </a:lstStyle>
          <a:p>
            <a:fld id="{33C9B0A1-E221-456C-A0E3-FC3AEDE824F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15714458"/>
      </p:ext>
    </p:extLst>
  </p:cSld>
  <p:clrMap bg1="lt1" tx1="dk1" bg2="lt2" tx2="dk2" accent1="accent1" accent2="accent2" accent3="accent3" accent4="accent4" accent5="accent5" accent6="accent6" hlink="hlink" folHlink="folHlink"/>
  <p:hf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341442" cy="345604"/>
          </a:xfrm>
          <a:prstGeom prst="rect">
            <a:avLst/>
          </a:prstGeom>
        </p:spPr>
        <p:txBody>
          <a:bodyPr vert="horz" lIns="96606" tIns="48303" rIns="96606" bIns="48303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5674952" y="1"/>
            <a:ext cx="4341442" cy="345604"/>
          </a:xfrm>
          <a:prstGeom prst="rect">
            <a:avLst/>
          </a:prstGeom>
        </p:spPr>
        <p:txBody>
          <a:bodyPr vert="horz" lIns="96606" tIns="48303" rIns="96606" bIns="48303" rtlCol="0"/>
          <a:lstStyle>
            <a:lvl1pPr algn="r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943225" y="860425"/>
            <a:ext cx="4132263" cy="23256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06" tIns="48303" rIns="96606" bIns="48303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1001872" y="3314928"/>
            <a:ext cx="8014970" cy="2712215"/>
          </a:xfrm>
          <a:prstGeom prst="rect">
            <a:avLst/>
          </a:prstGeom>
        </p:spPr>
        <p:txBody>
          <a:bodyPr vert="horz" lIns="96606" tIns="48303" rIns="96606" bIns="48303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6542560"/>
            <a:ext cx="4341442" cy="345603"/>
          </a:xfrm>
          <a:prstGeom prst="rect">
            <a:avLst/>
          </a:prstGeom>
        </p:spPr>
        <p:txBody>
          <a:bodyPr vert="horz" lIns="96606" tIns="48303" rIns="96606" bIns="48303" rtlCol="0" anchor="b"/>
          <a:lstStyle>
            <a:lvl1pPr algn="l">
              <a:defRPr sz="1300"/>
            </a:lvl1pPr>
          </a:lstStyle>
          <a:p>
            <a:r>
              <a:rPr kumimoji="1" lang="en-US" altLang="ja-JP"/>
              <a:t>2021</a:t>
            </a:r>
            <a:r>
              <a:rPr kumimoji="1" lang="ja-JP" altLang="en-US"/>
              <a:t>年</a:t>
            </a:r>
            <a:r>
              <a:rPr kumimoji="1" lang="en-US" altLang="ja-JP"/>
              <a:t>9</a:t>
            </a:r>
            <a:r>
              <a:rPr kumimoji="1" lang="ja-JP" altLang="en-US"/>
              <a:t>月</a:t>
            </a:r>
            <a:r>
              <a:rPr kumimoji="1" lang="en-US" altLang="ja-JP"/>
              <a:t>4</a:t>
            </a:r>
            <a:r>
              <a:rPr kumimoji="1" lang="ja-JP" altLang="en-US"/>
              <a:t>日・</a:t>
            </a:r>
            <a:r>
              <a:rPr kumimoji="1" lang="en-US" altLang="ja-JP"/>
              <a:t>5</a:t>
            </a:r>
            <a:r>
              <a:rPr kumimoji="1" lang="ja-JP" altLang="en-US"/>
              <a:t>日</a:t>
            </a:r>
            <a:r>
              <a:rPr kumimoji="1" lang="en-US" altLang="ja-JP"/>
              <a:t>MR</a:t>
            </a:r>
            <a:r>
              <a:rPr kumimoji="1" lang="ja-JP" altLang="en-US"/>
              <a:t>協会合宿（組織支援）</a:t>
            </a: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5674952" y="6542560"/>
            <a:ext cx="4341442" cy="345603"/>
          </a:xfrm>
          <a:prstGeom prst="rect">
            <a:avLst/>
          </a:prstGeom>
        </p:spPr>
        <p:txBody>
          <a:bodyPr vert="horz" lIns="96606" tIns="48303" rIns="96606" bIns="48303" rtlCol="0" anchor="b"/>
          <a:lstStyle>
            <a:lvl1pPr algn="r">
              <a:defRPr sz="1300"/>
            </a:lvl1pPr>
          </a:lstStyle>
          <a:p>
            <a:fld id="{BF360866-551F-4A70-AF56-9C417609D8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95596355"/>
      </p:ext>
    </p:extLst>
  </p:cSld>
  <p:clrMap bg1="lt1" tx1="dk1" bg2="lt2" tx2="dk2" accent1="accent1" accent2="accent2" accent3="accent3" accent4="accent4" accent5="accent5" accent6="accent6" hlink="hlink" folHlink="folHlink"/>
  <p:hf hdr="0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ヘッダー プレースホルダー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上級講座組織３　チームによる戦略的支援手法</a:t>
            </a:r>
            <a:endParaRPr kumimoji="1" lang="en-US" altLang="ja-JP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2020/2/22-23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本資料を許可なく複製、転載、引用することを禁じます。</a:t>
            </a:r>
            <a:endParaRPr kumimoji="1" lang="en-US" altLang="ja-JP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3BCADC92-CD6B-4787-9DB7-A8985315D31E}" type="slidenum">
              <a:rPr kumimoji="1" lang="en-US" altLang="ja-JP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1" lang="en-US" altLang="ja-JP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777508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5A271-8CFB-4750-A906-F72D972F9C55}" type="datetimeFigureOut">
              <a:rPr kumimoji="1" lang="ja-JP" altLang="en-US" smtClean="0"/>
              <a:t>2025/9/6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CC2F3F-92C3-413E-BFB3-0939556915D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281700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5A271-8CFB-4750-A906-F72D972F9C55}" type="datetimeFigureOut">
              <a:rPr kumimoji="1" lang="ja-JP" altLang="en-US" smtClean="0"/>
              <a:t>2025/9/6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CC2F3F-92C3-413E-BFB3-0939556915D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358588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5A271-8CFB-4750-A906-F72D972F9C55}" type="datetimeFigureOut">
              <a:rPr kumimoji="1" lang="ja-JP" altLang="en-US" smtClean="0"/>
              <a:t>2025/9/6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CC2F3F-92C3-413E-BFB3-0939556915D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00357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EEF6FA7-0E72-4610-AE41-1DFBF0B6EC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702B040-7BC8-4126-8C45-0F4BC704E7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6EEB92D-E9D0-40D2-8B2B-0C17A480FD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0FFC7D-BA77-4B80-AC84-36F4422DEDFF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697480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9C5A0E1-A2BB-4000-9C92-CE7DAAB010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BF760FF-44E0-4709-A357-83EFF5637E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848BEEC-1B26-4FE4-9C55-79FC2711DF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60233F-15DD-4A29-A4C0-032E0CB92A91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3664700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5"/>
            <a:ext cx="10363200" cy="1362075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0CF77E1-BF7A-4A7E-A3D6-1068CC2EEF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A08EF3C-56AB-4833-8A39-7A8F2731FE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3C96F8D-7A2B-476C-80AE-D47FE6A77D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AE4B2FB-F460-4C60-B859-4D9D541DFB1D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48316946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09600" y="1600205"/>
            <a:ext cx="53848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97600" y="1600205"/>
            <a:ext cx="53848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ー 3">
            <a:extLst>
              <a:ext uri="{FF2B5EF4-FFF2-40B4-BE49-F238E27FC236}">
                <a16:creationId xmlns:a16="http://schemas.microsoft.com/office/drawing/2014/main" id="{9176A529-A0E7-4E18-9A9B-C4ABC561CA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ー 4">
            <a:extLst>
              <a:ext uri="{FF2B5EF4-FFF2-40B4-BE49-F238E27FC236}">
                <a16:creationId xmlns:a16="http://schemas.microsoft.com/office/drawing/2014/main" id="{904404F9-22D6-4F51-A27A-BF35D3F788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ー 5">
            <a:extLst>
              <a:ext uri="{FF2B5EF4-FFF2-40B4-BE49-F238E27FC236}">
                <a16:creationId xmlns:a16="http://schemas.microsoft.com/office/drawing/2014/main" id="{59EC0219-F50D-46EE-A1EA-273A4DC506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5B95946-7293-4D73-A22D-BC9F9543D25C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2402439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93370" y="1535113"/>
            <a:ext cx="5389033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93370" y="2174875"/>
            <a:ext cx="5389033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ー 3">
            <a:extLst>
              <a:ext uri="{FF2B5EF4-FFF2-40B4-BE49-F238E27FC236}">
                <a16:creationId xmlns:a16="http://schemas.microsoft.com/office/drawing/2014/main" id="{5ABA86D6-6EBA-4967-ACF7-7744448B4A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フッター プレースホルダー 4">
            <a:extLst>
              <a:ext uri="{FF2B5EF4-FFF2-40B4-BE49-F238E27FC236}">
                <a16:creationId xmlns:a16="http://schemas.microsoft.com/office/drawing/2014/main" id="{47949D71-9D02-4DED-AE6E-B30F96BE12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スライド番号プレースホルダー 5">
            <a:extLst>
              <a:ext uri="{FF2B5EF4-FFF2-40B4-BE49-F238E27FC236}">
                <a16:creationId xmlns:a16="http://schemas.microsoft.com/office/drawing/2014/main" id="{7C22E2F5-8ABD-4B00-985D-27DE501850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F6F118-BF86-44F7-B7D9-06CD6871CE7A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8860166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日付プレースホルダー 3">
            <a:extLst>
              <a:ext uri="{FF2B5EF4-FFF2-40B4-BE49-F238E27FC236}">
                <a16:creationId xmlns:a16="http://schemas.microsoft.com/office/drawing/2014/main" id="{2EA72F04-C058-486D-80A2-22BD1BF68C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フッター プレースホルダー 4">
            <a:extLst>
              <a:ext uri="{FF2B5EF4-FFF2-40B4-BE49-F238E27FC236}">
                <a16:creationId xmlns:a16="http://schemas.microsoft.com/office/drawing/2014/main" id="{5238F6E8-FA1D-4A26-8A4B-3B2DDA6B70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スライド番号プレースホルダー 5">
            <a:extLst>
              <a:ext uri="{FF2B5EF4-FFF2-40B4-BE49-F238E27FC236}">
                <a16:creationId xmlns:a16="http://schemas.microsoft.com/office/drawing/2014/main" id="{DBFACB0F-83B5-41A8-9DC2-EA9241EDE6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BAB7CA8-E5E2-46A9-98CB-E139299BA287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5962735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3">
            <a:extLst>
              <a:ext uri="{FF2B5EF4-FFF2-40B4-BE49-F238E27FC236}">
                <a16:creationId xmlns:a16="http://schemas.microsoft.com/office/drawing/2014/main" id="{DC08C942-9254-4183-9B39-87FB1471ED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フッター プレースホルダー 4">
            <a:extLst>
              <a:ext uri="{FF2B5EF4-FFF2-40B4-BE49-F238E27FC236}">
                <a16:creationId xmlns:a16="http://schemas.microsoft.com/office/drawing/2014/main" id="{A4FFA51C-3042-4154-B1A8-0FF6DA0689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スライド番号プレースホルダー 5">
            <a:extLst>
              <a:ext uri="{FF2B5EF4-FFF2-40B4-BE49-F238E27FC236}">
                <a16:creationId xmlns:a16="http://schemas.microsoft.com/office/drawing/2014/main" id="{F01ED2EB-0532-4864-B580-06A456929B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AC1FE44-8274-421A-8BA3-D8485898362B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61491310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766733" y="273055"/>
            <a:ext cx="6815667" cy="5853113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>
            <a:extLst>
              <a:ext uri="{FF2B5EF4-FFF2-40B4-BE49-F238E27FC236}">
                <a16:creationId xmlns:a16="http://schemas.microsoft.com/office/drawing/2014/main" id="{C5A9DA59-A294-4A37-96E6-3B69DB36F2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ー 4">
            <a:extLst>
              <a:ext uri="{FF2B5EF4-FFF2-40B4-BE49-F238E27FC236}">
                <a16:creationId xmlns:a16="http://schemas.microsoft.com/office/drawing/2014/main" id="{85295F15-2054-45A7-B2DF-6409F61C91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ー 5">
            <a:extLst>
              <a:ext uri="{FF2B5EF4-FFF2-40B4-BE49-F238E27FC236}">
                <a16:creationId xmlns:a16="http://schemas.microsoft.com/office/drawing/2014/main" id="{73C381CE-BB80-40DC-BBF2-0B2CC8C1D4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BB2B1A-AD35-44C2-812C-5F50137D0DD6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1429023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5A271-8CFB-4750-A906-F72D972F9C55}" type="datetimeFigureOut">
              <a:rPr kumimoji="1" lang="ja-JP" altLang="en-US" smtClean="0"/>
              <a:t>2025/9/6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CC2F3F-92C3-413E-BFB3-0939556915D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9282982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>
            <a:extLst>
              <a:ext uri="{FF2B5EF4-FFF2-40B4-BE49-F238E27FC236}">
                <a16:creationId xmlns:a16="http://schemas.microsoft.com/office/drawing/2014/main" id="{7B466201-22DB-4E35-BD0B-CC914352B0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ー 4">
            <a:extLst>
              <a:ext uri="{FF2B5EF4-FFF2-40B4-BE49-F238E27FC236}">
                <a16:creationId xmlns:a16="http://schemas.microsoft.com/office/drawing/2014/main" id="{57148AE4-72F8-4108-9DB6-BD7D5976FC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ー 5">
            <a:extLst>
              <a:ext uri="{FF2B5EF4-FFF2-40B4-BE49-F238E27FC236}">
                <a16:creationId xmlns:a16="http://schemas.microsoft.com/office/drawing/2014/main" id="{3416F817-9057-4514-8139-F2B33D3180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E9929AE-797C-4BED-869D-CB79428B61D8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79085127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DEBE918-128F-493E-A47E-88BEC56770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F0ACB21-52DA-46A8-8352-989C3152DC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A90DE4E-BBA0-44D2-BB1A-94BE050FC7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0CA5CFC-0001-4B43-BFC1-A5661DF16D2D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47112271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839200" y="274643"/>
            <a:ext cx="2743200" cy="585152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09600" y="274643"/>
            <a:ext cx="8026400" cy="585152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FAAC137-DEC4-420B-B927-7D54D687A3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116F6E1-C123-4A89-88CF-D00B995C01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D394CBC-6205-4761-B116-3109F7D8D7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04EBFB-9035-46E7-8D66-EDDDD00B67D0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2376588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5A271-8CFB-4750-A906-F72D972F9C55}" type="datetimeFigureOut">
              <a:rPr kumimoji="1" lang="ja-JP" altLang="en-US" smtClean="0"/>
              <a:t>2025/9/6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CC2F3F-92C3-413E-BFB3-0939556915D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365369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5A271-8CFB-4750-A906-F72D972F9C55}" type="datetimeFigureOut">
              <a:rPr kumimoji="1" lang="ja-JP" altLang="en-US" smtClean="0"/>
              <a:t>2025/9/6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CC2F3F-92C3-413E-BFB3-0939556915D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25123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5A271-8CFB-4750-A906-F72D972F9C55}" type="datetimeFigureOut">
              <a:rPr kumimoji="1" lang="ja-JP" altLang="en-US" smtClean="0"/>
              <a:t>2025/9/6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CC2F3F-92C3-413E-BFB3-0939556915D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729258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5A271-8CFB-4750-A906-F72D972F9C55}" type="datetimeFigureOut">
              <a:rPr kumimoji="1" lang="ja-JP" altLang="en-US" smtClean="0"/>
              <a:t>2025/9/6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CC2F3F-92C3-413E-BFB3-0939556915D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872186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5A271-8CFB-4750-A906-F72D972F9C55}" type="datetimeFigureOut">
              <a:rPr kumimoji="1" lang="ja-JP" altLang="en-US" smtClean="0"/>
              <a:t>2025/9/6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CC2F3F-92C3-413E-BFB3-0939556915D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223711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5A271-8CFB-4750-A906-F72D972F9C55}" type="datetimeFigureOut">
              <a:rPr kumimoji="1" lang="ja-JP" altLang="en-US" smtClean="0"/>
              <a:t>2025/9/6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CC2F3F-92C3-413E-BFB3-0939556915D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375389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5A271-8CFB-4750-A906-F72D972F9C55}" type="datetimeFigureOut">
              <a:rPr kumimoji="1" lang="ja-JP" altLang="en-US" smtClean="0"/>
              <a:t>2025/9/6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CC2F3F-92C3-413E-BFB3-0939556915D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782819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A5A271-8CFB-4750-A906-F72D972F9C55}" type="datetimeFigureOut">
              <a:rPr kumimoji="1" lang="ja-JP" altLang="en-US" smtClean="0"/>
              <a:t>2025/9/6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CC2F3F-92C3-413E-BFB3-0939556915D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854437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タイトル プレースホルダー 1">
            <a:extLst>
              <a:ext uri="{FF2B5EF4-FFF2-40B4-BE49-F238E27FC236}">
                <a16:creationId xmlns:a16="http://schemas.microsoft.com/office/drawing/2014/main" id="{45CFEFCB-D6CF-44E4-80A7-F2545CE5759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タイトルの書式設定</a:t>
            </a:r>
          </a:p>
        </p:txBody>
      </p:sp>
      <p:sp>
        <p:nvSpPr>
          <p:cNvPr id="5123" name="テキスト プレースホルダー 2">
            <a:extLst>
              <a:ext uri="{FF2B5EF4-FFF2-40B4-BE49-F238E27FC236}">
                <a16:creationId xmlns:a16="http://schemas.microsoft.com/office/drawing/2014/main" id="{A159E570-B05A-4702-B888-3D2D87154E7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09600" y="1600203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3BB3189-521B-4361-857D-C5AA6F2643F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hangingPunct="1">
              <a:defRPr sz="900">
                <a:solidFill>
                  <a:prstClr val="black">
                    <a:tint val="75000"/>
                  </a:prstClr>
                </a:solidFill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44A46DE-1DDA-4D52-8C67-9DEB84CB9E6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hangingPunct="1">
              <a:defRPr sz="900">
                <a:solidFill>
                  <a:prstClr val="black">
                    <a:tint val="75000"/>
                  </a:prstClr>
                </a:solidFill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079807B-B869-48CF-8E68-5389ED2B245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900">
                <a:solidFill>
                  <a:srgbClr val="898989"/>
                </a:solidFill>
              </a:defRPr>
            </a:lvl1pPr>
          </a:lstStyle>
          <a:p>
            <a:fld id="{B463906F-6789-4C04-9C15-F7892FEE9E9D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0841367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3300">
          <a:solidFill>
            <a:schemeClr val="tx1"/>
          </a:solidFill>
          <a:latin typeface="Calibri" pitchFamily="34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3300">
          <a:solidFill>
            <a:schemeClr val="tx1"/>
          </a:solidFill>
          <a:latin typeface="Calibri" pitchFamily="34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3300">
          <a:solidFill>
            <a:schemeClr val="tx1"/>
          </a:solidFill>
          <a:latin typeface="Calibri" pitchFamily="34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3300">
          <a:solidFill>
            <a:schemeClr val="tx1"/>
          </a:solidFill>
          <a:latin typeface="Calibri" pitchFamily="34" charset="0"/>
          <a:ea typeface="ＭＳ Ｐゴシック" charset="-128"/>
        </a:defRPr>
      </a:lvl5pPr>
      <a:lvl6pPr marL="342900" algn="ctr" rtl="0" fontAlgn="base">
        <a:spcBef>
          <a:spcPct val="0"/>
        </a:spcBef>
        <a:spcAft>
          <a:spcPct val="0"/>
        </a:spcAft>
        <a:defRPr kumimoji="1" sz="3300">
          <a:solidFill>
            <a:schemeClr val="tx1"/>
          </a:solidFill>
          <a:latin typeface="Calibri" pitchFamily="34" charset="0"/>
          <a:ea typeface="ＭＳ Ｐゴシック" charset="-128"/>
        </a:defRPr>
      </a:lvl6pPr>
      <a:lvl7pPr marL="685800" algn="ctr" rtl="0" fontAlgn="base">
        <a:spcBef>
          <a:spcPct val="0"/>
        </a:spcBef>
        <a:spcAft>
          <a:spcPct val="0"/>
        </a:spcAft>
        <a:defRPr kumimoji="1" sz="3300">
          <a:solidFill>
            <a:schemeClr val="tx1"/>
          </a:solidFill>
          <a:latin typeface="Calibri" pitchFamily="34" charset="0"/>
          <a:ea typeface="ＭＳ Ｐゴシック" charset="-128"/>
        </a:defRPr>
      </a:lvl7pPr>
      <a:lvl8pPr marL="1028700" algn="ctr" rtl="0" fontAlgn="base">
        <a:spcBef>
          <a:spcPct val="0"/>
        </a:spcBef>
        <a:spcAft>
          <a:spcPct val="0"/>
        </a:spcAft>
        <a:defRPr kumimoji="1" sz="3300">
          <a:solidFill>
            <a:schemeClr val="tx1"/>
          </a:solidFill>
          <a:latin typeface="Calibri" pitchFamily="34" charset="0"/>
          <a:ea typeface="ＭＳ Ｐゴシック" charset="-128"/>
        </a:defRPr>
      </a:lvl8pPr>
      <a:lvl9pPr marL="1371600" algn="ctr" rtl="0" fontAlgn="base">
        <a:spcBef>
          <a:spcPct val="0"/>
        </a:spcBef>
        <a:spcAft>
          <a:spcPct val="0"/>
        </a:spcAft>
        <a:defRPr kumimoji="1" sz="3300">
          <a:solidFill>
            <a:schemeClr val="tx1"/>
          </a:solidFill>
          <a:latin typeface="Calibri" pitchFamily="34" charset="0"/>
          <a:ea typeface="ＭＳ Ｐゴシック" charset="-128"/>
        </a:defRPr>
      </a:lvl9pPr>
    </p:titleStyle>
    <p:bodyStyle>
      <a:lvl1pPr marL="257175" indent="-25717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package" Target="../embeddings/Microsoft_Excel_Worksheet1.xlsx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2E32F32-471D-4A9D-9C2A-62367C5E845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09800" y="1246650"/>
            <a:ext cx="7772400" cy="2387600"/>
          </a:xfrm>
        </p:spPr>
        <p:txBody>
          <a:bodyPr>
            <a:normAutofit fontScale="90000"/>
          </a:bodyPr>
          <a:lstStyle/>
          <a:p>
            <a:r>
              <a:rPr kumimoji="1"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２０２５年度</a:t>
            </a:r>
            <a:r>
              <a:rPr kumimoji="1" lang="en-US" altLang="ja-JP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MR</a:t>
            </a:r>
            <a:r>
              <a:rPr kumimoji="1"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合宿</a:t>
            </a:r>
            <a:br>
              <a:rPr kumimoji="1" lang="en-US" altLang="ja-JP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</a:br>
            <a:r>
              <a:rPr kumimoji="1"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（組織支援総合実習）</a:t>
            </a:r>
            <a:br>
              <a:rPr kumimoji="1" lang="en-US" altLang="ja-JP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</a:br>
            <a:r>
              <a:rPr kumimoji="1"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タイムスケジュール等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6664FF3E-FE71-420B-A10D-94AD2790D84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209800" y="4652976"/>
            <a:ext cx="8255959" cy="1655762"/>
          </a:xfrm>
        </p:spPr>
        <p:txBody>
          <a:bodyPr>
            <a:normAutofit/>
          </a:bodyPr>
          <a:lstStyle/>
          <a:p>
            <a:r>
              <a:rPr lang="en-US" altLang="ja-JP" sz="4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20</a:t>
            </a:r>
            <a:r>
              <a:rPr lang="ja-JP" altLang="en-US" sz="4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２５年</a:t>
            </a:r>
            <a:r>
              <a:rPr lang="en-US" altLang="ja-JP" sz="4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9</a:t>
            </a:r>
            <a:r>
              <a:rPr lang="ja-JP" altLang="en-US" sz="4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月</a:t>
            </a:r>
            <a:r>
              <a:rPr lang="en-US" altLang="ja-JP" sz="4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13</a:t>
            </a:r>
            <a:r>
              <a:rPr lang="ja-JP" altLang="en-US" sz="4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日・</a:t>
            </a:r>
            <a:r>
              <a:rPr lang="en-US" altLang="ja-JP" sz="4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14</a:t>
            </a:r>
            <a:r>
              <a:rPr lang="ja-JP" altLang="en-US" sz="4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日・</a:t>
            </a:r>
            <a:r>
              <a:rPr lang="en-US" altLang="ja-JP" sz="4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15</a:t>
            </a:r>
            <a:r>
              <a:rPr lang="ja-JP" altLang="en-US" sz="4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日</a:t>
            </a:r>
            <a:endParaRPr lang="en-US" altLang="ja-JP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合宿後は破棄をお願いいたします。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8C775B68-2DFF-EF11-A0E0-AA0B7EC07735}"/>
              </a:ext>
            </a:extLst>
          </p:cNvPr>
          <p:cNvSpPr txBox="1"/>
          <p:nvPr/>
        </p:nvSpPr>
        <p:spPr>
          <a:xfrm>
            <a:off x="6775704" y="146304"/>
            <a:ext cx="52533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/>
              <a:t>指導者／</a:t>
            </a:r>
            <a:r>
              <a:rPr kumimoji="1" lang="en-US" altLang="ja-JP" dirty="0"/>
              <a:t>CL</a:t>
            </a:r>
            <a:r>
              <a:rPr kumimoji="1" lang="ja-JP" altLang="en-US" dirty="0"/>
              <a:t>役・オブザーバー（支援チーム以外）</a:t>
            </a:r>
          </a:p>
        </p:txBody>
      </p:sp>
    </p:spTree>
    <p:extLst>
      <p:ext uri="{BB962C8B-B14F-4D97-AF65-F5344CB8AC3E}">
        <p14:creationId xmlns:p14="http://schemas.microsoft.com/office/powerpoint/2010/main" val="42924352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タイトル 1">
            <a:extLst>
              <a:ext uri="{FF2B5EF4-FFF2-40B4-BE49-F238E27FC236}">
                <a16:creationId xmlns:a16="http://schemas.microsoft.com/office/drawing/2014/main" id="{FBC461DA-9745-4DEC-A531-7F01E60463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73121" y="505608"/>
            <a:ext cx="6991777" cy="638175"/>
          </a:xfrm>
        </p:spPr>
        <p:txBody>
          <a:bodyPr/>
          <a:lstStyle/>
          <a:p>
            <a:r>
              <a:rPr lang="ja-JP" altLang="en-US" dirty="0"/>
              <a:t>演習上での組織支援の大まかな流れ</a:t>
            </a:r>
            <a:br>
              <a:rPr lang="en-US" altLang="ja-JP" dirty="0"/>
            </a:br>
            <a:r>
              <a:rPr lang="ja-JP" altLang="en-US" sz="2700" dirty="0"/>
              <a:t>（</a:t>
            </a:r>
            <a:r>
              <a:rPr lang="en-US" altLang="ja-JP" sz="2700" dirty="0"/>
              <a:t>2025.09</a:t>
            </a:r>
            <a:r>
              <a:rPr lang="ja-JP" altLang="en-US" sz="2700" dirty="0"/>
              <a:t>自死／</a:t>
            </a:r>
            <a:r>
              <a:rPr lang="en-US" altLang="ja-JP" sz="2700" dirty="0"/>
              <a:t>2</a:t>
            </a:r>
            <a:r>
              <a:rPr lang="ja-JP" altLang="en-US" sz="2700" dirty="0"/>
              <a:t>日間での支援の場合）</a:t>
            </a:r>
          </a:p>
        </p:txBody>
      </p:sp>
      <p:cxnSp>
        <p:nvCxnSpPr>
          <p:cNvPr id="4" name="直線コネクタ 3">
            <a:extLst>
              <a:ext uri="{FF2B5EF4-FFF2-40B4-BE49-F238E27FC236}">
                <a16:creationId xmlns:a16="http://schemas.microsoft.com/office/drawing/2014/main" id="{BAD51EA9-0002-4164-BACD-1B8943F5EC2F}"/>
              </a:ext>
            </a:extLst>
          </p:cNvPr>
          <p:cNvCxnSpPr/>
          <p:nvPr/>
        </p:nvCxnSpPr>
        <p:spPr>
          <a:xfrm flipH="1">
            <a:off x="3919425" y="2154168"/>
            <a:ext cx="15479" cy="341590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228" name="テキスト ボックス 5">
            <a:extLst>
              <a:ext uri="{FF2B5EF4-FFF2-40B4-BE49-F238E27FC236}">
                <a16:creationId xmlns:a16="http://schemas.microsoft.com/office/drawing/2014/main" id="{E9540D24-40A6-46A1-8D0B-65D7CAF113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75019" y="1341585"/>
            <a:ext cx="507831" cy="15120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marL="0" marR="0" lvl="0" indent="0" algn="l" defTabSz="6858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sz="2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rPr>
              <a:t>事前調整</a:t>
            </a:r>
          </a:p>
        </p:txBody>
      </p:sp>
      <p:sp>
        <p:nvSpPr>
          <p:cNvPr id="52229" name="テキスト ボックス 6">
            <a:extLst>
              <a:ext uri="{FF2B5EF4-FFF2-40B4-BE49-F238E27FC236}">
                <a16:creationId xmlns:a16="http://schemas.microsoft.com/office/drawing/2014/main" id="{FB949B7A-F9A1-4EC9-9D60-5A05820E1E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6361" y="3464714"/>
            <a:ext cx="2015970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marL="0" marR="0" lvl="0" indent="0" algn="l" defTabSz="6858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sz="15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rPr>
              <a:t>●出来事の概要</a:t>
            </a:r>
            <a:endParaRPr kumimoji="1" lang="en-US" altLang="ja-JP" sz="15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50" charset="-128"/>
              <a:cs typeface="+mn-cs"/>
            </a:endParaRPr>
          </a:p>
          <a:p>
            <a:pPr marL="0" marR="0" lvl="0" indent="0" algn="l" defTabSz="6858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sz="15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rPr>
              <a:t>●支援概要</a:t>
            </a:r>
            <a:endParaRPr kumimoji="1" lang="en-US" altLang="ja-JP" sz="15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50" charset="-128"/>
              <a:cs typeface="+mn-cs"/>
            </a:endParaRPr>
          </a:p>
          <a:p>
            <a:pPr marL="0" marR="0" lvl="0" indent="0" algn="l" defTabSz="6858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rPr>
              <a:t>いつ、どこで、どんな規模、予算</a:t>
            </a:r>
            <a:endParaRPr kumimoji="1" lang="en-US" altLang="ja-JP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50" charset="-128"/>
              <a:cs typeface="+mn-cs"/>
            </a:endParaRPr>
          </a:p>
          <a:p>
            <a:pPr marL="0" marR="0" lvl="0" indent="0" algn="l" defTabSz="6858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1" lang="en-US" altLang="ja-JP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50" charset="-128"/>
              <a:cs typeface="+mn-cs"/>
            </a:endParaRPr>
          </a:p>
          <a:p>
            <a:pPr marL="0" marR="0" lvl="0" indent="0" algn="l" defTabSz="6858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sz="15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rPr>
              <a:t>●当面のアドバイス</a:t>
            </a:r>
            <a:endParaRPr kumimoji="1" lang="en-US" altLang="ja-JP" sz="15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50" charset="-128"/>
              <a:cs typeface="+mn-cs"/>
            </a:endParaRPr>
          </a:p>
          <a:p>
            <a:pPr marL="0" marR="0" lvl="0" indent="0" algn="l" defTabSz="6858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1" lang="ja-JP" altLang="en-US" sz="15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50" charset="-128"/>
              <a:cs typeface="+mn-cs"/>
            </a:endParaRPr>
          </a:p>
        </p:txBody>
      </p:sp>
      <p:cxnSp>
        <p:nvCxnSpPr>
          <p:cNvPr id="8" name="直線コネクタ 7">
            <a:extLst>
              <a:ext uri="{FF2B5EF4-FFF2-40B4-BE49-F238E27FC236}">
                <a16:creationId xmlns:a16="http://schemas.microsoft.com/office/drawing/2014/main" id="{74B75FFD-A140-4BAF-B6C5-773BD3EB8ABE}"/>
              </a:ext>
            </a:extLst>
          </p:cNvPr>
          <p:cNvCxnSpPr/>
          <p:nvPr/>
        </p:nvCxnSpPr>
        <p:spPr>
          <a:xfrm>
            <a:off x="6986699" y="2119181"/>
            <a:ext cx="0" cy="3429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線矢印コネクタ 15">
            <a:extLst>
              <a:ext uri="{FF2B5EF4-FFF2-40B4-BE49-F238E27FC236}">
                <a16:creationId xmlns:a16="http://schemas.microsoft.com/office/drawing/2014/main" id="{0DF62339-0CCE-4925-80B5-47BAD6AB26E2}"/>
              </a:ext>
            </a:extLst>
          </p:cNvPr>
          <p:cNvCxnSpPr/>
          <p:nvPr/>
        </p:nvCxnSpPr>
        <p:spPr>
          <a:xfrm>
            <a:off x="4074637" y="2435185"/>
            <a:ext cx="302419" cy="0"/>
          </a:xfrm>
          <a:prstGeom prst="straightConnector1">
            <a:avLst/>
          </a:prstGeom>
          <a:ln w="3810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235" name="テキスト ボックス 16">
            <a:extLst>
              <a:ext uri="{FF2B5EF4-FFF2-40B4-BE49-F238E27FC236}">
                <a16:creationId xmlns:a16="http://schemas.microsoft.com/office/drawing/2014/main" id="{0C33BDC4-D5AE-49B8-863E-E73DEE74A4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318" y="2498289"/>
            <a:ext cx="87716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marL="0" marR="0" lvl="0" indent="0" algn="l" defTabSz="6858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rPr>
              <a:t>支目調</a:t>
            </a:r>
          </a:p>
        </p:txBody>
      </p:sp>
      <p:sp>
        <p:nvSpPr>
          <p:cNvPr id="52237" name="テキスト ボックス 18">
            <a:extLst>
              <a:ext uri="{FF2B5EF4-FFF2-40B4-BE49-F238E27FC236}">
                <a16:creationId xmlns:a16="http://schemas.microsoft.com/office/drawing/2014/main" id="{F778C213-889B-4061-8347-38BAAB90A7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15859" y="2949985"/>
            <a:ext cx="1229824" cy="3231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marL="0" marR="0" lvl="0" indent="0" algn="ctr" defTabSz="6858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sz="15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rPr>
              <a:t>（心理テスト）</a:t>
            </a:r>
          </a:p>
        </p:txBody>
      </p:sp>
      <p:cxnSp>
        <p:nvCxnSpPr>
          <p:cNvPr id="20" name="直線矢印コネクタ 19">
            <a:extLst>
              <a:ext uri="{FF2B5EF4-FFF2-40B4-BE49-F238E27FC236}">
                <a16:creationId xmlns:a16="http://schemas.microsoft.com/office/drawing/2014/main" id="{0785230A-D5AD-4297-A8E6-66732488C5DB}"/>
              </a:ext>
            </a:extLst>
          </p:cNvPr>
          <p:cNvCxnSpPr>
            <a:cxnSpLocks/>
          </p:cNvCxnSpPr>
          <p:nvPr/>
        </p:nvCxnSpPr>
        <p:spPr>
          <a:xfrm>
            <a:off x="4538253" y="3642669"/>
            <a:ext cx="709137" cy="0"/>
          </a:xfrm>
          <a:prstGeom prst="straightConnector1">
            <a:avLst/>
          </a:prstGeom>
          <a:ln w="3810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239" name="テキスト ボックス 20">
            <a:extLst>
              <a:ext uri="{FF2B5EF4-FFF2-40B4-BE49-F238E27FC236}">
                <a16:creationId xmlns:a16="http://schemas.microsoft.com/office/drawing/2014/main" id="{A6AE86BD-C15A-48CC-84C2-EF3C568979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81467" y="4025836"/>
            <a:ext cx="1304123" cy="3000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marL="0" marR="0" lvl="0" indent="0" algn="ctr" defTabSz="6858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sz="135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rPr>
              <a:t>（重要人物）</a:t>
            </a:r>
            <a:endParaRPr kumimoji="1" lang="ja-JP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50" charset="-128"/>
              <a:cs typeface="+mn-cs"/>
            </a:endParaRPr>
          </a:p>
        </p:txBody>
      </p:sp>
      <p:cxnSp>
        <p:nvCxnSpPr>
          <p:cNvPr id="22" name="直線矢印コネクタ 21">
            <a:extLst>
              <a:ext uri="{FF2B5EF4-FFF2-40B4-BE49-F238E27FC236}">
                <a16:creationId xmlns:a16="http://schemas.microsoft.com/office/drawing/2014/main" id="{84A8C3AE-2989-441E-AAA1-770BC4FBB872}"/>
              </a:ext>
            </a:extLst>
          </p:cNvPr>
          <p:cNvCxnSpPr>
            <a:cxnSpLocks/>
          </p:cNvCxnSpPr>
          <p:nvPr/>
        </p:nvCxnSpPr>
        <p:spPr>
          <a:xfrm>
            <a:off x="5328396" y="5522302"/>
            <a:ext cx="1647871" cy="0"/>
          </a:xfrm>
          <a:prstGeom prst="straightConnector1">
            <a:avLst/>
          </a:prstGeom>
          <a:ln w="3810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241" name="テキスト ボックス 22">
            <a:extLst>
              <a:ext uri="{FF2B5EF4-FFF2-40B4-BE49-F238E27FC236}">
                <a16:creationId xmlns:a16="http://schemas.microsoft.com/office/drawing/2014/main" id="{9D0FDDEE-6357-4A70-825A-99E7BAD669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64971" y="5563090"/>
            <a:ext cx="1064714" cy="7617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marL="0" marR="0" lvl="0" indent="0" algn="ctr" defTabSz="6858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rPr>
              <a:t>作業</a:t>
            </a:r>
            <a:endParaRPr kumimoji="1" lang="en-US" altLang="ja-JP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50" charset="-128"/>
              <a:cs typeface="+mn-cs"/>
            </a:endParaRPr>
          </a:p>
          <a:p>
            <a:pPr marL="0" marR="0" lvl="0" indent="0" algn="ctr" defTabSz="6858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sz="135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rPr>
              <a:t>（情報共有）</a:t>
            </a:r>
            <a:endParaRPr kumimoji="1" lang="en-US" altLang="ja-JP" sz="135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50" charset="-128"/>
              <a:cs typeface="+mn-cs"/>
            </a:endParaRPr>
          </a:p>
          <a:p>
            <a:pPr marL="0" marR="0" lvl="0" indent="0" algn="ctr" defTabSz="6858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rPr>
              <a:t>（アセス分析）</a:t>
            </a:r>
            <a:endParaRPr kumimoji="1" lang="en-US" altLang="ja-JP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50" charset="-128"/>
              <a:cs typeface="+mn-cs"/>
            </a:endParaRPr>
          </a:p>
        </p:txBody>
      </p:sp>
      <p:cxnSp>
        <p:nvCxnSpPr>
          <p:cNvPr id="25" name="直線矢印コネクタ 24">
            <a:extLst>
              <a:ext uri="{FF2B5EF4-FFF2-40B4-BE49-F238E27FC236}">
                <a16:creationId xmlns:a16="http://schemas.microsoft.com/office/drawing/2014/main" id="{78DDDAA9-4786-4C22-862A-3028E48D08D6}"/>
              </a:ext>
            </a:extLst>
          </p:cNvPr>
          <p:cNvCxnSpPr>
            <a:cxnSpLocks/>
          </p:cNvCxnSpPr>
          <p:nvPr/>
        </p:nvCxnSpPr>
        <p:spPr>
          <a:xfrm flipV="1">
            <a:off x="6737187" y="3634808"/>
            <a:ext cx="1527311" cy="10242"/>
          </a:xfrm>
          <a:prstGeom prst="straightConnector1">
            <a:avLst/>
          </a:prstGeom>
          <a:ln w="3810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243" name="テキスト ボックス 25">
            <a:extLst>
              <a:ext uri="{FF2B5EF4-FFF2-40B4-BE49-F238E27FC236}">
                <a16:creationId xmlns:a16="http://schemas.microsoft.com/office/drawing/2014/main" id="{C3C8CF1E-FDF4-4F8B-8399-FDC0F86834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34376" y="3748837"/>
            <a:ext cx="1592104" cy="5770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marL="0" marR="0" lvl="0" indent="0" algn="ctr" defTabSz="6858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rPr>
              <a:t>カウンセリング</a:t>
            </a:r>
            <a:endParaRPr kumimoji="1" lang="en-US" altLang="ja-JP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50" charset="-128"/>
              <a:cs typeface="+mn-cs"/>
            </a:endParaRPr>
          </a:p>
          <a:p>
            <a:pPr marL="0" marR="0" lvl="0" indent="0" algn="ctr" defTabSz="6858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sz="135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rPr>
              <a:t>（その他）</a:t>
            </a:r>
            <a:endParaRPr kumimoji="1" lang="ja-JP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52246" name="正方形/長方形 30">
            <a:extLst>
              <a:ext uri="{FF2B5EF4-FFF2-40B4-BE49-F238E27FC236}">
                <a16:creationId xmlns:a16="http://schemas.microsoft.com/office/drawing/2014/main" id="{55D923DE-F769-4C6B-A7E8-1AC134F84D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37478" y="3725523"/>
            <a:ext cx="159210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marL="0" marR="0" lvl="0" indent="0" algn="r" defTabSz="6858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rPr>
              <a:t>カウンセリング</a:t>
            </a:r>
            <a:endParaRPr kumimoji="1" lang="en-US" altLang="ja-JP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50" charset="-128"/>
              <a:cs typeface="+mn-cs"/>
            </a:endParaRPr>
          </a:p>
        </p:txBody>
      </p:sp>
      <p:cxnSp>
        <p:nvCxnSpPr>
          <p:cNvPr id="32" name="直線矢印コネクタ 31">
            <a:extLst>
              <a:ext uri="{FF2B5EF4-FFF2-40B4-BE49-F238E27FC236}">
                <a16:creationId xmlns:a16="http://schemas.microsoft.com/office/drawing/2014/main" id="{EF25D613-3292-4190-AC77-1E39FCABC775}"/>
              </a:ext>
            </a:extLst>
          </p:cNvPr>
          <p:cNvCxnSpPr/>
          <p:nvPr/>
        </p:nvCxnSpPr>
        <p:spPr>
          <a:xfrm>
            <a:off x="5393357" y="4503594"/>
            <a:ext cx="751284" cy="0"/>
          </a:xfrm>
          <a:prstGeom prst="straightConnector1">
            <a:avLst/>
          </a:prstGeom>
          <a:ln w="3810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248" name="テキスト ボックス 35">
            <a:extLst>
              <a:ext uri="{FF2B5EF4-FFF2-40B4-BE49-F238E27FC236}">
                <a16:creationId xmlns:a16="http://schemas.microsoft.com/office/drawing/2014/main" id="{5C3D740A-CBDF-405F-95CC-A88B02AA54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89740" y="4517311"/>
            <a:ext cx="607859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marL="0" marR="0" lvl="0" indent="0" algn="ctr" defTabSz="6858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rPr>
              <a:t>惨</a:t>
            </a:r>
            <a:r>
              <a:rPr kumimoji="1" lang="en-US" altLang="ja-JP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rPr>
              <a:t>M</a:t>
            </a:r>
          </a:p>
        </p:txBody>
      </p:sp>
      <p:cxnSp>
        <p:nvCxnSpPr>
          <p:cNvPr id="40" name="直線矢印コネクタ 39">
            <a:extLst>
              <a:ext uri="{FF2B5EF4-FFF2-40B4-BE49-F238E27FC236}">
                <a16:creationId xmlns:a16="http://schemas.microsoft.com/office/drawing/2014/main" id="{0D6BFF89-500C-4695-BADD-D20F159DD06A}"/>
              </a:ext>
            </a:extLst>
          </p:cNvPr>
          <p:cNvCxnSpPr>
            <a:cxnSpLocks/>
          </p:cNvCxnSpPr>
          <p:nvPr/>
        </p:nvCxnSpPr>
        <p:spPr>
          <a:xfrm>
            <a:off x="5338382" y="3118949"/>
            <a:ext cx="2531120" cy="6482"/>
          </a:xfrm>
          <a:prstGeom prst="straightConnector1">
            <a:avLst/>
          </a:prstGeom>
          <a:ln w="38100">
            <a:prstDash val="sysDash"/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251" name="テキスト ボックス 40">
            <a:extLst>
              <a:ext uri="{FF2B5EF4-FFF2-40B4-BE49-F238E27FC236}">
                <a16:creationId xmlns:a16="http://schemas.microsoft.com/office/drawing/2014/main" id="{A3DD4D8A-FABE-4033-AE1F-0004AD66EC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12891" y="3163955"/>
            <a:ext cx="110799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prstDash val="sysDash"/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marL="0" marR="0" lvl="0" indent="0" algn="ctr" defTabSz="6858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rPr>
              <a:t>情報収集</a:t>
            </a:r>
            <a:endParaRPr kumimoji="1" lang="en-US" altLang="ja-JP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50" charset="-128"/>
              <a:cs typeface="+mn-cs"/>
            </a:endParaRPr>
          </a:p>
        </p:txBody>
      </p:sp>
      <p:cxnSp>
        <p:nvCxnSpPr>
          <p:cNvPr id="42" name="直線矢印コネクタ 41">
            <a:extLst>
              <a:ext uri="{FF2B5EF4-FFF2-40B4-BE49-F238E27FC236}">
                <a16:creationId xmlns:a16="http://schemas.microsoft.com/office/drawing/2014/main" id="{F57A323D-F2D0-45D9-890D-DE842A0D7FAF}"/>
              </a:ext>
            </a:extLst>
          </p:cNvPr>
          <p:cNvCxnSpPr>
            <a:cxnSpLocks/>
          </p:cNvCxnSpPr>
          <p:nvPr/>
        </p:nvCxnSpPr>
        <p:spPr>
          <a:xfrm flipV="1">
            <a:off x="7144526" y="5517364"/>
            <a:ext cx="971280" cy="4938"/>
          </a:xfrm>
          <a:prstGeom prst="straightConnector1">
            <a:avLst/>
          </a:prstGeom>
          <a:ln w="3810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253" name="テキスト ボックス 42">
            <a:extLst>
              <a:ext uri="{FF2B5EF4-FFF2-40B4-BE49-F238E27FC236}">
                <a16:creationId xmlns:a16="http://schemas.microsoft.com/office/drawing/2014/main" id="{A37D0257-284A-4A73-BCF8-0474942B1D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66615" y="5590645"/>
            <a:ext cx="1313180" cy="7617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marL="0" marR="0" lvl="0" indent="0" algn="ctr" defTabSz="6858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rPr>
              <a:t>作業</a:t>
            </a:r>
            <a:endParaRPr kumimoji="1" lang="en-US" altLang="ja-JP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50" charset="-128"/>
              <a:cs typeface="+mn-cs"/>
            </a:endParaRPr>
          </a:p>
          <a:p>
            <a:pPr marL="0" marR="0" lvl="0" indent="0" algn="ctr" defTabSz="6858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sz="135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rPr>
              <a:t>（プレゼン準備</a:t>
            </a: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rPr>
              <a:t>）</a:t>
            </a:r>
            <a:endParaRPr kumimoji="1" lang="en-US" altLang="ja-JP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50" charset="-128"/>
              <a:cs typeface="+mn-cs"/>
            </a:endParaRPr>
          </a:p>
          <a:p>
            <a:pPr marL="0" marR="0" lvl="0" indent="0" algn="ctr" defTabSz="6858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rPr>
              <a:t>（提案準備）</a:t>
            </a:r>
          </a:p>
        </p:txBody>
      </p:sp>
      <p:cxnSp>
        <p:nvCxnSpPr>
          <p:cNvPr id="44" name="直線矢印コネクタ 43">
            <a:extLst>
              <a:ext uri="{FF2B5EF4-FFF2-40B4-BE49-F238E27FC236}">
                <a16:creationId xmlns:a16="http://schemas.microsoft.com/office/drawing/2014/main" id="{6DC6E1B1-F5A4-44AC-B578-3E67BE72AFF9}"/>
              </a:ext>
            </a:extLst>
          </p:cNvPr>
          <p:cNvCxnSpPr/>
          <p:nvPr/>
        </p:nvCxnSpPr>
        <p:spPr>
          <a:xfrm>
            <a:off x="8152830" y="3125431"/>
            <a:ext cx="431006" cy="0"/>
          </a:xfrm>
          <a:prstGeom prst="straightConnector1">
            <a:avLst/>
          </a:prstGeom>
          <a:ln w="3810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直線矢印コネクタ 44">
            <a:extLst>
              <a:ext uri="{FF2B5EF4-FFF2-40B4-BE49-F238E27FC236}">
                <a16:creationId xmlns:a16="http://schemas.microsoft.com/office/drawing/2014/main" id="{F2E06508-9BFB-412E-89F8-DD59F913A4B0}"/>
              </a:ext>
            </a:extLst>
          </p:cNvPr>
          <p:cNvCxnSpPr>
            <a:cxnSpLocks/>
          </p:cNvCxnSpPr>
          <p:nvPr/>
        </p:nvCxnSpPr>
        <p:spPr>
          <a:xfrm flipV="1">
            <a:off x="8679504" y="3642669"/>
            <a:ext cx="467916" cy="8335"/>
          </a:xfrm>
          <a:prstGeom prst="straightConnector1">
            <a:avLst/>
          </a:prstGeom>
          <a:ln w="38100">
            <a:prstDash val="sysDash"/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256" name="テキスト ボックス 45">
            <a:extLst>
              <a:ext uri="{FF2B5EF4-FFF2-40B4-BE49-F238E27FC236}">
                <a16:creationId xmlns:a16="http://schemas.microsoft.com/office/drawing/2014/main" id="{17264D7E-39FB-4193-8F6B-39DF478D6C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79795" y="3709343"/>
            <a:ext cx="101021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marL="0" marR="0" lvl="0" indent="0" algn="ctr" defTabSz="6858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rPr>
              <a:t>プレゼン</a:t>
            </a:r>
            <a:endParaRPr kumimoji="1" lang="en-US" altLang="ja-JP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52257" name="テキスト ボックス 48">
            <a:extLst>
              <a:ext uri="{FF2B5EF4-FFF2-40B4-BE49-F238E27FC236}">
                <a16:creationId xmlns:a16="http://schemas.microsoft.com/office/drawing/2014/main" id="{05B3F9FD-2EC2-4372-A5CF-5548325003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26861" y="3158769"/>
            <a:ext cx="122341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marL="0" marR="0" lvl="0" indent="0" algn="ctr" defTabSz="6858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rPr>
              <a:t>報告・提案</a:t>
            </a:r>
            <a:endParaRPr kumimoji="1" lang="ja-JP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50" charset="-128"/>
              <a:cs typeface="+mn-cs"/>
            </a:endParaRPr>
          </a:p>
        </p:txBody>
      </p:sp>
      <p:cxnSp>
        <p:nvCxnSpPr>
          <p:cNvPr id="50" name="直線矢印コネクタ 49">
            <a:extLst>
              <a:ext uri="{FF2B5EF4-FFF2-40B4-BE49-F238E27FC236}">
                <a16:creationId xmlns:a16="http://schemas.microsoft.com/office/drawing/2014/main" id="{13FDD8B0-6BC4-4368-BA38-A9746A8EE76B}"/>
              </a:ext>
            </a:extLst>
          </p:cNvPr>
          <p:cNvCxnSpPr/>
          <p:nvPr/>
        </p:nvCxnSpPr>
        <p:spPr>
          <a:xfrm>
            <a:off x="9281797" y="4233293"/>
            <a:ext cx="302419" cy="0"/>
          </a:xfrm>
          <a:prstGeom prst="straightConnector1">
            <a:avLst/>
          </a:prstGeom>
          <a:ln w="38100">
            <a:prstDash val="sysDot"/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259" name="テキスト ボックス 50">
            <a:extLst>
              <a:ext uri="{FF2B5EF4-FFF2-40B4-BE49-F238E27FC236}">
                <a16:creationId xmlns:a16="http://schemas.microsoft.com/office/drawing/2014/main" id="{D0C04E4D-1214-4681-817D-F5F417A41B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18540" y="4372206"/>
            <a:ext cx="976549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marL="0" marR="0" lvl="0" indent="0" algn="ctr" defTabSz="6858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rPr>
              <a:t>フォロー</a:t>
            </a:r>
            <a:endParaRPr kumimoji="1" lang="en-US" altLang="ja-JP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50" charset="-128"/>
              <a:cs typeface="+mn-cs"/>
            </a:endParaRPr>
          </a:p>
        </p:txBody>
      </p:sp>
      <p:cxnSp>
        <p:nvCxnSpPr>
          <p:cNvPr id="68" name="直線矢印コネクタ 67">
            <a:extLst>
              <a:ext uri="{FF2B5EF4-FFF2-40B4-BE49-F238E27FC236}">
                <a16:creationId xmlns:a16="http://schemas.microsoft.com/office/drawing/2014/main" id="{4C16BCCD-57E9-4A15-BF01-A4C11EA7549B}"/>
              </a:ext>
            </a:extLst>
          </p:cNvPr>
          <p:cNvCxnSpPr/>
          <p:nvPr/>
        </p:nvCxnSpPr>
        <p:spPr>
          <a:xfrm>
            <a:off x="5019788" y="4507786"/>
            <a:ext cx="367903" cy="3572"/>
          </a:xfrm>
          <a:prstGeom prst="straightConnector1">
            <a:avLst/>
          </a:prstGeom>
          <a:ln w="3810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263" name="テキスト ボックス 70">
            <a:extLst>
              <a:ext uri="{FF2B5EF4-FFF2-40B4-BE49-F238E27FC236}">
                <a16:creationId xmlns:a16="http://schemas.microsoft.com/office/drawing/2014/main" id="{AECA7092-BFFA-42C6-A656-5BBC7D10BF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7669" y="4563222"/>
            <a:ext cx="1067921" cy="5078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marL="0" marR="0" lvl="0" indent="0" algn="l" defTabSz="6858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sz="135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rPr>
              <a:t>（デザイン</a:t>
            </a:r>
            <a:endParaRPr kumimoji="1" lang="en-US" altLang="ja-JP" sz="135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50" charset="-128"/>
              <a:cs typeface="+mn-cs"/>
            </a:endParaRPr>
          </a:p>
          <a:p>
            <a:pPr marL="0" marR="0" lvl="0" indent="0" algn="l" defTabSz="6858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sz="135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rPr>
              <a:t>　　・根回し）</a:t>
            </a:r>
          </a:p>
        </p:txBody>
      </p:sp>
      <p:sp>
        <p:nvSpPr>
          <p:cNvPr id="52264" name="テキスト ボックス 71">
            <a:extLst>
              <a:ext uri="{FF2B5EF4-FFF2-40B4-BE49-F238E27FC236}">
                <a16:creationId xmlns:a16="http://schemas.microsoft.com/office/drawing/2014/main" id="{4781006B-6376-41ED-ADE3-E19A0C962B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3779" y="4551936"/>
            <a:ext cx="704039" cy="3000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marL="0" marR="0" lvl="0" indent="0" algn="l" defTabSz="6858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sz="135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rPr>
              <a:t>（実施）</a:t>
            </a:r>
          </a:p>
        </p:txBody>
      </p:sp>
      <p:cxnSp>
        <p:nvCxnSpPr>
          <p:cNvPr id="77" name="直線コネクタ 76">
            <a:extLst>
              <a:ext uri="{FF2B5EF4-FFF2-40B4-BE49-F238E27FC236}">
                <a16:creationId xmlns:a16="http://schemas.microsoft.com/office/drawing/2014/main" id="{FC623DA0-FE83-4D68-A442-06B1E320AB82}"/>
              </a:ext>
            </a:extLst>
          </p:cNvPr>
          <p:cNvCxnSpPr/>
          <p:nvPr/>
        </p:nvCxnSpPr>
        <p:spPr>
          <a:xfrm flipH="1">
            <a:off x="10086755" y="2174742"/>
            <a:ext cx="16669" cy="341590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267" name="テキスト ボックス 77">
            <a:extLst>
              <a:ext uri="{FF2B5EF4-FFF2-40B4-BE49-F238E27FC236}">
                <a16:creationId xmlns:a16="http://schemas.microsoft.com/office/drawing/2014/main" id="{46D71DF6-035C-4C67-AF45-8B24B2E2BC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34083" y="1760637"/>
            <a:ext cx="507831" cy="17177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marL="0" marR="0" lvl="0" indent="0" algn="l" defTabSz="6858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sz="2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rPr>
              <a:t>フォローアップ</a:t>
            </a:r>
          </a:p>
        </p:txBody>
      </p:sp>
      <p:sp>
        <p:nvSpPr>
          <p:cNvPr id="79" name="テキスト ボックス 78">
            <a:extLst>
              <a:ext uri="{FF2B5EF4-FFF2-40B4-BE49-F238E27FC236}">
                <a16:creationId xmlns:a16="http://schemas.microsoft.com/office/drawing/2014/main" id="{97E24FF1-89AA-43C2-8F9F-ACA7E74C1DCD}"/>
              </a:ext>
            </a:extLst>
          </p:cNvPr>
          <p:cNvSpPr txBox="1"/>
          <p:nvPr/>
        </p:nvSpPr>
        <p:spPr>
          <a:xfrm>
            <a:off x="5137314" y="1645193"/>
            <a:ext cx="859531" cy="415498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marL="0" marR="0" lvl="0" indent="0" algn="l" defTabSz="6858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1</a:t>
            </a:r>
            <a:r>
              <a:rPr kumimoji="1" lang="ja-JP" altLang="en-US" sz="2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日目</a:t>
            </a:r>
          </a:p>
        </p:txBody>
      </p:sp>
      <p:sp>
        <p:nvSpPr>
          <p:cNvPr id="80" name="テキスト ボックス 79">
            <a:extLst>
              <a:ext uri="{FF2B5EF4-FFF2-40B4-BE49-F238E27FC236}">
                <a16:creationId xmlns:a16="http://schemas.microsoft.com/office/drawing/2014/main" id="{D605A9E8-D032-48F4-B67B-369B5609BADB}"/>
              </a:ext>
            </a:extLst>
          </p:cNvPr>
          <p:cNvSpPr txBox="1"/>
          <p:nvPr/>
        </p:nvSpPr>
        <p:spPr>
          <a:xfrm>
            <a:off x="8087286" y="1629953"/>
            <a:ext cx="859531" cy="415498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marL="0" marR="0" lvl="0" indent="0" algn="l" defTabSz="6858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2</a:t>
            </a:r>
            <a:r>
              <a:rPr kumimoji="1" lang="ja-JP" altLang="en-US" sz="2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日目</a:t>
            </a:r>
          </a:p>
        </p:txBody>
      </p:sp>
      <p:sp>
        <p:nvSpPr>
          <p:cNvPr id="2" name="テキスト ボックス 20">
            <a:extLst>
              <a:ext uri="{FF2B5EF4-FFF2-40B4-BE49-F238E27FC236}">
                <a16:creationId xmlns:a16="http://schemas.microsoft.com/office/drawing/2014/main" id="{28485941-10E4-800F-2482-0A48EAD399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97768" y="2567539"/>
            <a:ext cx="877163" cy="3000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marL="0" marR="0" lvl="0" indent="0" algn="ctr" defTabSz="6858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sz="135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rPr>
              <a:t>（担当者）</a:t>
            </a:r>
            <a:endParaRPr kumimoji="1" lang="ja-JP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1EDA5667-0301-A48C-66C4-6836436DD788}"/>
              </a:ext>
            </a:extLst>
          </p:cNvPr>
          <p:cNvSpPr txBox="1"/>
          <p:nvPr/>
        </p:nvSpPr>
        <p:spPr>
          <a:xfrm>
            <a:off x="2477816" y="1632090"/>
            <a:ext cx="723275" cy="415498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marL="0" marR="0" lvl="0" indent="0" algn="l" defTabSz="6858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前日</a:t>
            </a:r>
          </a:p>
        </p:txBody>
      </p:sp>
      <p:cxnSp>
        <p:nvCxnSpPr>
          <p:cNvPr id="5" name="直線コネクタ 4">
            <a:extLst>
              <a:ext uri="{FF2B5EF4-FFF2-40B4-BE49-F238E27FC236}">
                <a16:creationId xmlns:a16="http://schemas.microsoft.com/office/drawing/2014/main" id="{BEA48509-D7D7-FBC2-8990-525B56E90DAB}"/>
              </a:ext>
            </a:extLst>
          </p:cNvPr>
          <p:cNvCxnSpPr/>
          <p:nvPr/>
        </p:nvCxnSpPr>
        <p:spPr>
          <a:xfrm flipH="1">
            <a:off x="2397547" y="2174742"/>
            <a:ext cx="15479" cy="341590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直線矢印コネクタ 5">
            <a:extLst>
              <a:ext uri="{FF2B5EF4-FFF2-40B4-BE49-F238E27FC236}">
                <a16:creationId xmlns:a16="http://schemas.microsoft.com/office/drawing/2014/main" id="{DC79C483-39AD-D680-B656-81F430A2732F}"/>
              </a:ext>
            </a:extLst>
          </p:cNvPr>
          <p:cNvCxnSpPr>
            <a:cxnSpLocks/>
          </p:cNvCxnSpPr>
          <p:nvPr/>
        </p:nvCxnSpPr>
        <p:spPr>
          <a:xfrm>
            <a:off x="5948401" y="3642669"/>
            <a:ext cx="709137" cy="0"/>
          </a:xfrm>
          <a:prstGeom prst="straightConnector1">
            <a:avLst/>
          </a:prstGeom>
          <a:ln w="3810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線矢印コネクタ 10">
            <a:extLst>
              <a:ext uri="{FF2B5EF4-FFF2-40B4-BE49-F238E27FC236}">
                <a16:creationId xmlns:a16="http://schemas.microsoft.com/office/drawing/2014/main" id="{853E903A-11DC-092C-C4E8-67E2842F8AD5}"/>
              </a:ext>
            </a:extLst>
          </p:cNvPr>
          <p:cNvCxnSpPr/>
          <p:nvPr/>
        </p:nvCxnSpPr>
        <p:spPr>
          <a:xfrm>
            <a:off x="6212104" y="5182216"/>
            <a:ext cx="448865" cy="1191"/>
          </a:xfrm>
          <a:prstGeom prst="straightConnector1">
            <a:avLst/>
          </a:prstGeom>
          <a:ln w="3810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テキスト ボックス 42">
            <a:extLst>
              <a:ext uri="{FF2B5EF4-FFF2-40B4-BE49-F238E27FC236}">
                <a16:creationId xmlns:a16="http://schemas.microsoft.com/office/drawing/2014/main" id="{A002EF7D-A97A-0CCC-1C49-D166B117E2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56323" y="5200739"/>
            <a:ext cx="83869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marL="0" marR="0" lvl="0" indent="0" algn="ctr" defTabSz="6858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rPr>
              <a:t>解除</a:t>
            </a:r>
            <a:r>
              <a: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rPr>
              <a:t>M</a:t>
            </a:r>
            <a:endParaRPr kumimoji="1" lang="ja-JP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50" charset="-128"/>
              <a:cs typeface="+mn-cs"/>
            </a:endParaRPr>
          </a:p>
        </p:txBody>
      </p:sp>
      <p:cxnSp>
        <p:nvCxnSpPr>
          <p:cNvPr id="14" name="直線矢印コネクタ 13">
            <a:extLst>
              <a:ext uri="{FF2B5EF4-FFF2-40B4-BE49-F238E27FC236}">
                <a16:creationId xmlns:a16="http://schemas.microsoft.com/office/drawing/2014/main" id="{C52012FC-7B5F-FB08-910E-E82D0FFDA743}"/>
              </a:ext>
            </a:extLst>
          </p:cNvPr>
          <p:cNvCxnSpPr/>
          <p:nvPr/>
        </p:nvCxnSpPr>
        <p:spPr>
          <a:xfrm>
            <a:off x="9645789" y="5202790"/>
            <a:ext cx="448865" cy="1191"/>
          </a:xfrm>
          <a:prstGeom prst="straightConnector1">
            <a:avLst/>
          </a:prstGeom>
          <a:ln w="3810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テキスト ボックス 42">
            <a:extLst>
              <a:ext uri="{FF2B5EF4-FFF2-40B4-BE49-F238E27FC236}">
                <a16:creationId xmlns:a16="http://schemas.microsoft.com/office/drawing/2014/main" id="{9EE187EC-5B09-A86C-6D53-1C4AAF4ABC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490008" y="5221313"/>
            <a:ext cx="83869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marL="0" marR="0" lvl="0" indent="0" algn="ctr" defTabSz="6858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rPr>
              <a:t>解除</a:t>
            </a:r>
            <a:r>
              <a: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rPr>
              <a:t>M</a:t>
            </a:r>
            <a:endParaRPr kumimoji="1" lang="ja-JP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50" charset="-128"/>
              <a:cs typeface="+mn-c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1">
            <a:extLst>
              <a:ext uri="{FF2B5EF4-FFF2-40B4-BE49-F238E27FC236}">
                <a16:creationId xmlns:a16="http://schemas.microsoft.com/office/drawing/2014/main" id="{291EB128-0055-EBA7-8778-F3C02AE3EF1C}"/>
              </a:ext>
            </a:extLst>
          </p:cNvPr>
          <p:cNvSpPr txBox="1">
            <a:spLocks/>
          </p:cNvSpPr>
          <p:nvPr/>
        </p:nvSpPr>
        <p:spPr>
          <a:xfrm>
            <a:off x="3193568" y="138317"/>
            <a:ext cx="7772400" cy="4470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2400" b="1" dirty="0"/>
              <a:t>組織支援総合スケジュール（</a:t>
            </a:r>
            <a:r>
              <a:rPr lang="en-US" altLang="ja-JP" sz="2400" b="1" dirty="0"/>
              <a:t>2025</a:t>
            </a:r>
            <a:r>
              <a:rPr lang="ja-JP" altLang="en-US" sz="2400" b="1" dirty="0"/>
              <a:t>年度）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442FAF1E-328A-4904-2831-A3756358A460}"/>
              </a:ext>
            </a:extLst>
          </p:cNvPr>
          <p:cNvSpPr txBox="1"/>
          <p:nvPr/>
        </p:nvSpPr>
        <p:spPr>
          <a:xfrm>
            <a:off x="8641724" y="526990"/>
            <a:ext cx="3512500" cy="276999"/>
          </a:xfrm>
          <a:prstGeom prst="rect">
            <a:avLst/>
          </a:prstGeom>
          <a:solidFill>
            <a:schemeClr val="accent2"/>
          </a:solidFill>
        </p:spPr>
        <p:txBody>
          <a:bodyPr wrap="none" rtlCol="0">
            <a:spAutoFit/>
          </a:bodyPr>
          <a:lstStyle/>
          <a:p>
            <a:r>
              <a:rPr kumimoji="1"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細かいタイムスケジュールはエクセルで別作成あり</a:t>
            </a:r>
          </a:p>
        </p:txBody>
      </p:sp>
      <p:pic>
        <p:nvPicPr>
          <p:cNvPr id="6" name="図 5">
            <a:extLst>
              <a:ext uri="{FF2B5EF4-FFF2-40B4-BE49-F238E27FC236}">
                <a16:creationId xmlns:a16="http://schemas.microsoft.com/office/drawing/2014/main" id="{3D8923AB-3FF1-25D7-45B0-E4F736FF21D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594" y="876654"/>
            <a:ext cx="11419268" cy="56547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36638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1">
            <a:extLst>
              <a:ext uri="{FF2B5EF4-FFF2-40B4-BE49-F238E27FC236}">
                <a16:creationId xmlns:a16="http://schemas.microsoft.com/office/drawing/2014/main" id="{E9F26737-4BB2-0EBA-8AC1-5E9A99388714}"/>
              </a:ext>
            </a:extLst>
          </p:cNvPr>
          <p:cNvSpPr txBox="1">
            <a:spLocks/>
          </p:cNvSpPr>
          <p:nvPr/>
        </p:nvSpPr>
        <p:spPr>
          <a:xfrm>
            <a:off x="0" y="20964"/>
            <a:ext cx="12192000" cy="4470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ja-JP" altLang="en-US" sz="2400" b="1" dirty="0"/>
              <a:t>Ｚｏｏｍルーム割り当て</a:t>
            </a:r>
          </a:p>
        </p:txBody>
      </p:sp>
      <p:pic>
        <p:nvPicPr>
          <p:cNvPr id="6" name="図 5">
            <a:extLst>
              <a:ext uri="{FF2B5EF4-FFF2-40B4-BE49-F238E27FC236}">
                <a16:creationId xmlns:a16="http://schemas.microsoft.com/office/drawing/2014/main" id="{626302A7-6630-057A-2CBC-FB5380CD09B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8868" y="468002"/>
            <a:ext cx="11249695" cy="6145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13052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84C93AF-5056-4B11-A6ED-50361F1A9F5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44126" y="284087"/>
            <a:ext cx="7772400" cy="447037"/>
          </a:xfrm>
        </p:spPr>
        <p:txBody>
          <a:bodyPr>
            <a:normAutofit/>
          </a:bodyPr>
          <a:lstStyle/>
          <a:p>
            <a:r>
              <a:rPr lang="ja-JP" altLang="en-US" sz="2400" b="1" dirty="0"/>
              <a:t>チーム編成及び指導者・</a:t>
            </a:r>
            <a:r>
              <a:rPr lang="en-US" altLang="ja-JP" sz="2400" b="1" dirty="0"/>
              <a:t>CL</a:t>
            </a:r>
            <a:r>
              <a:rPr lang="ja-JP" altLang="en-US" sz="2400" b="1" dirty="0"/>
              <a:t>役等</a:t>
            </a:r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29449131-21D2-A182-EFD9-91158F3D6F4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9916" y="731116"/>
            <a:ext cx="10800000" cy="2400967"/>
          </a:xfrm>
          <a:prstGeom prst="rect">
            <a:avLst/>
          </a:prstGeom>
        </p:spPr>
      </p:pic>
      <p:graphicFrame>
        <p:nvGraphicFramePr>
          <p:cNvPr id="3" name="オブジェクト 2">
            <a:extLst>
              <a:ext uri="{FF2B5EF4-FFF2-40B4-BE49-F238E27FC236}">
                <a16:creationId xmlns:a16="http://schemas.microsoft.com/office/drawing/2014/main" id="{1E3691F4-3251-6561-061A-9BA375A34C8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38917878"/>
              </p:ext>
            </p:extLst>
          </p:nvPr>
        </p:nvGraphicFramePr>
        <p:xfrm>
          <a:off x="909916" y="3236398"/>
          <a:ext cx="10745464" cy="34606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3" imgW="6919969" imgH="2367064" progId="Excel.Sheet.12">
                  <p:embed/>
                </p:oleObj>
              </mc:Choice>
              <mc:Fallback>
                <p:oleObj name="Worksheet" r:id="rId3" imgW="6919969" imgH="2367064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909916" y="3236398"/>
                        <a:ext cx="10745464" cy="346061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196100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1">
            <a:extLst>
              <a:ext uri="{FF2B5EF4-FFF2-40B4-BE49-F238E27FC236}">
                <a16:creationId xmlns:a16="http://schemas.microsoft.com/office/drawing/2014/main" id="{FEDCBD0C-6080-9838-B38A-E731D6E4B715}"/>
              </a:ext>
            </a:extLst>
          </p:cNvPr>
          <p:cNvSpPr txBox="1">
            <a:spLocks/>
          </p:cNvSpPr>
          <p:nvPr/>
        </p:nvSpPr>
        <p:spPr>
          <a:xfrm>
            <a:off x="2060478" y="285922"/>
            <a:ext cx="7772400" cy="447037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3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クライエント役・指導担当表　</a:t>
            </a:r>
          </a:p>
        </p:txBody>
      </p:sp>
      <p:graphicFrame>
        <p:nvGraphicFramePr>
          <p:cNvPr id="4" name="オブジェクト 3">
            <a:extLst>
              <a:ext uri="{FF2B5EF4-FFF2-40B4-BE49-F238E27FC236}">
                <a16:creationId xmlns:a16="http://schemas.microsoft.com/office/drawing/2014/main" id="{6A52A16B-ED62-F156-530F-88162DA88D2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63113329"/>
              </p:ext>
            </p:extLst>
          </p:nvPr>
        </p:nvGraphicFramePr>
        <p:xfrm>
          <a:off x="911785" y="732959"/>
          <a:ext cx="10615613" cy="5945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2" imgW="8255178" imgH="5772044" progId="Excel.Sheet.12">
                  <p:embed/>
                </p:oleObj>
              </mc:Choice>
              <mc:Fallback>
                <p:oleObj name="Worksheet" r:id="rId2" imgW="8255178" imgH="5772044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911785" y="732959"/>
                        <a:ext cx="10615613" cy="59451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0359279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テーマ">
  <a:themeElements>
    <a:clrScheme name="Office 2013 - 2022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1_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5391</TotalTime>
  <Words>408</Words>
  <Application>Microsoft Office PowerPoint</Application>
  <PresentationFormat>ワイド画面</PresentationFormat>
  <Paragraphs>47</Paragraphs>
  <Slides>6</Slides>
  <Notes>1</Notes>
  <HiddenSlides>0</HiddenSlides>
  <MMClips>0</MMClips>
  <ScaleCrop>false</ScaleCrop>
  <HeadingPairs>
    <vt:vector size="8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2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6</vt:i4>
      </vt:variant>
    </vt:vector>
  </HeadingPairs>
  <TitlesOfParts>
    <vt:vector size="14" baseType="lpstr">
      <vt:lpstr>BIZ UDPゴシック</vt:lpstr>
      <vt:lpstr>游ゴシック</vt:lpstr>
      <vt:lpstr>Arial</vt:lpstr>
      <vt:lpstr>Calibri</vt:lpstr>
      <vt:lpstr>Calibri Light</vt:lpstr>
      <vt:lpstr>Office 2013 - 2022 テーマ</vt:lpstr>
      <vt:lpstr>11_Office ​​テーマ</vt:lpstr>
      <vt:lpstr>Worksheet</vt:lpstr>
      <vt:lpstr>２０２５年度MR合宿 （組織支援総合実習） タイムスケジュール等</vt:lpstr>
      <vt:lpstr>演習上での組織支援の大まかな流れ （2025.09自死／2日間での支援の場合）</vt:lpstr>
      <vt:lpstr>PowerPoint プレゼンテーション</vt:lpstr>
      <vt:lpstr>PowerPoint プレゼンテーション</vt:lpstr>
      <vt:lpstr>チーム編成及び指導者・CL役等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2021年度MR合宿 （組織支援） タイムスケジュール等</dc:title>
  <dc:creator>MRQ 責任者（小野田）</dc:creator>
  <cp:lastModifiedBy>奈美 小野田</cp:lastModifiedBy>
  <cp:revision>58</cp:revision>
  <cp:lastPrinted>2025-09-08T02:21:23Z</cp:lastPrinted>
  <dcterms:created xsi:type="dcterms:W3CDTF">2021-08-31T01:30:10Z</dcterms:created>
  <dcterms:modified xsi:type="dcterms:W3CDTF">2025-09-08T03:04:13Z</dcterms:modified>
</cp:coreProperties>
</file>